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307" r:id="rId11"/>
    <p:sldId id="265" r:id="rId12"/>
    <p:sldId id="266" r:id="rId13"/>
    <p:sldId id="267" r:id="rId14"/>
    <p:sldId id="268" r:id="rId15"/>
    <p:sldId id="302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303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304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305" r:id="rId40"/>
    <p:sldId id="290" r:id="rId41"/>
    <p:sldId id="291" r:id="rId42"/>
    <p:sldId id="293" r:id="rId43"/>
    <p:sldId id="294" r:id="rId44"/>
    <p:sldId id="308" r:id="rId45"/>
    <p:sldId id="295" r:id="rId46"/>
    <p:sldId id="296" r:id="rId47"/>
    <p:sldId id="306" r:id="rId48"/>
    <p:sldId id="297" r:id="rId49"/>
    <p:sldId id="298" r:id="rId50"/>
    <p:sldId id="299" r:id="rId51"/>
    <p:sldId id="300" r:id="rId52"/>
    <p:sldId id="301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DDD4"/>
    <a:srgbClr val="258C84"/>
    <a:srgbClr val="F2DBED"/>
    <a:srgbClr val="7B628B"/>
    <a:srgbClr val="EDCBC8"/>
    <a:srgbClr val="AF89B1"/>
    <a:srgbClr val="4FC2D0"/>
    <a:srgbClr val="0D1E38"/>
    <a:srgbClr val="60C1D8"/>
    <a:srgbClr val="0E46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4" autoAdjust="0"/>
    <p:restoredTop sz="94660"/>
  </p:normalViewPr>
  <p:slideViewPr>
    <p:cSldViewPr snapToGrid="0" snapToObjects="1">
      <p:cViewPr>
        <p:scale>
          <a:sx n="76" d="100"/>
          <a:sy n="76" d="100"/>
        </p:scale>
        <p:origin x="-960" y="-10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08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802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582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rgbClr val="258C84"/>
            </a:solidFill>
          </a:ln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rgbClr val="258C84"/>
            </a:solidFill>
          </a:ln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676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063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64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23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918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546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592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05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chemeClr val="bg1"/>
          </a:solidFill>
          <a:ln w="38100" cmpd="sng">
            <a:solidFill>
              <a:srgbClr val="258C84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3"/>
            <a:ext cx="8229600" cy="4525963"/>
          </a:xfrm>
          <a:prstGeom prst="rect">
            <a:avLst/>
          </a:prstGeom>
          <a:solidFill>
            <a:schemeClr val="bg1"/>
          </a:solidFill>
          <a:ln w="38100" cmpd="sng">
            <a:solidFill>
              <a:srgbClr val="258C84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D6A9F-23CE-B943-BC4D-D453D888F8DA}" type="datetimeFigureOut">
              <a:rPr lang="en-US" smtClean="0"/>
              <a:t>9/6/20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85A21-2B33-424E-823C-F3420618F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35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361" y="861358"/>
            <a:ext cx="8423211" cy="2990562"/>
          </a:xfrm>
          <a:prstGeom prst="rect">
            <a:avLst/>
          </a:prstGeom>
          <a:solidFill>
            <a:srgbClr val="258C8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5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Academic </a:t>
            </a:r>
            <a:endParaRPr lang="en-US" sz="8800" dirty="0" smtClean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  <a:p>
            <a:pPr algn="ctr">
              <a:lnSpc>
                <a:spcPct val="80000"/>
              </a:lnSpc>
            </a:pPr>
            <a:r>
              <a:rPr lang="en-US" sz="88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Vocabulary</a:t>
            </a:r>
            <a:endParaRPr lang="en-US" sz="8800" dirty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0361" y="3851919"/>
            <a:ext cx="8423211" cy="1251625"/>
          </a:xfrm>
          <a:prstGeom prst="rect">
            <a:avLst/>
          </a:prstGeom>
          <a:solidFill>
            <a:srgbClr val="A4DDD4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4000" dirty="0" smtClean="0">
                <a:latin typeface="Century Gothic"/>
                <a:cs typeface="Century Gothic"/>
              </a:rPr>
              <a:t>Words about Poetry</a:t>
            </a:r>
          </a:p>
          <a:p>
            <a:pPr algn="ctr">
              <a:lnSpc>
                <a:spcPct val="50000"/>
              </a:lnSpc>
            </a:pPr>
            <a:endParaRPr lang="en-US" sz="4000" dirty="0">
              <a:latin typeface="Century Gothic"/>
              <a:cs typeface="Century Gothic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0361" y="832160"/>
            <a:ext cx="8423211" cy="4211409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lide01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005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Reflect/Journal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Your vocabulary journal/reflection should be at least three sentences long. You can use these questions to help get you started. </a:t>
            </a:r>
          </a:p>
          <a:p>
            <a:pPr marL="569913" lvl="1" indent="-277813">
              <a:buFont typeface="Arial"/>
              <a:buChar char="•"/>
            </a:pPr>
            <a:r>
              <a:rPr lang="en-US" sz="2400" dirty="0"/>
              <a:t>What did </a:t>
            </a:r>
            <a:r>
              <a:rPr lang="en-US" sz="2400" dirty="0" smtClean="0"/>
              <a:t>you learn </a:t>
            </a:r>
            <a:r>
              <a:rPr lang="en-US" sz="2400" dirty="0"/>
              <a:t>about the words? </a:t>
            </a:r>
            <a:endParaRPr lang="en-US" sz="2400" dirty="0" smtClean="0"/>
          </a:p>
          <a:p>
            <a:pPr marL="569913" lvl="1" indent="-277813">
              <a:buFont typeface="Arial"/>
              <a:buChar char="•"/>
            </a:pPr>
            <a:r>
              <a:rPr lang="en-US" sz="2400" dirty="0" smtClean="0"/>
              <a:t>What </a:t>
            </a:r>
            <a:r>
              <a:rPr lang="en-US" sz="2400" dirty="0"/>
              <a:t>word did </a:t>
            </a:r>
            <a:r>
              <a:rPr lang="en-US" sz="2400" dirty="0" smtClean="0"/>
              <a:t>you not </a:t>
            </a:r>
            <a:r>
              <a:rPr lang="en-US" sz="2400" dirty="0"/>
              <a:t>know prior to this week? </a:t>
            </a:r>
            <a:endParaRPr lang="en-US" sz="2400" dirty="0" smtClean="0"/>
          </a:p>
          <a:p>
            <a:pPr marL="569913" lvl="1" indent="-277813">
              <a:buFont typeface="Arial"/>
              <a:buChar char="•"/>
            </a:pPr>
            <a:r>
              <a:rPr lang="en-US" sz="2400" dirty="0" smtClean="0"/>
              <a:t>How do these words relate to one another?</a:t>
            </a:r>
          </a:p>
          <a:p>
            <a:pPr marL="569913" lvl="1" indent="-277813">
              <a:buFont typeface="Arial"/>
              <a:buChar char="•"/>
            </a:pPr>
            <a:r>
              <a:rPr lang="en-US" sz="2400" dirty="0" smtClean="0"/>
              <a:t>How </a:t>
            </a:r>
            <a:r>
              <a:rPr lang="en-US" sz="2400" dirty="0"/>
              <a:t>will knowing these words help </a:t>
            </a:r>
            <a:r>
              <a:rPr lang="en-US" sz="2400" dirty="0" smtClean="0"/>
              <a:t>you succeed </a:t>
            </a:r>
            <a:r>
              <a:rPr lang="en-US" sz="2400" dirty="0"/>
              <a:t>in an academic setting?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23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Friday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 Fridays, we will take a quick test on five vocabulary words from the week. </a:t>
            </a:r>
          </a:p>
          <a:p>
            <a:r>
              <a:rPr lang="en-US" dirty="0" smtClean="0"/>
              <a:t>After the test, you’ll record your score and write down the words you still need to study.</a:t>
            </a:r>
            <a:endParaRPr lang="en-US" dirty="0"/>
          </a:p>
          <a:p>
            <a:r>
              <a:rPr lang="en-US" dirty="0" smtClean="0"/>
              <a:t>As we continue with new words, make sure you go back and revisit the words you still need to learn.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025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0361" y="861358"/>
            <a:ext cx="8423211" cy="2990562"/>
          </a:xfrm>
          <a:prstGeom prst="rect">
            <a:avLst/>
          </a:prstGeom>
          <a:solidFill>
            <a:srgbClr val="258C8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5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Academic </a:t>
            </a:r>
            <a:endParaRPr lang="en-US" sz="8800" dirty="0" smtClean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  <a:p>
            <a:pPr algn="ctr">
              <a:lnSpc>
                <a:spcPct val="80000"/>
              </a:lnSpc>
            </a:pPr>
            <a:r>
              <a:rPr lang="en-US" sz="88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Vocabulary</a:t>
            </a:r>
            <a:endParaRPr lang="en-US" sz="8800" dirty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0361" y="3851919"/>
            <a:ext cx="8423211" cy="1251625"/>
          </a:xfrm>
          <a:prstGeom prst="rect">
            <a:avLst/>
          </a:prstGeom>
          <a:solidFill>
            <a:srgbClr val="A4DDD4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4000" dirty="0" smtClean="0">
                <a:latin typeface="Century Gothic"/>
                <a:cs typeface="Century Gothic"/>
              </a:rPr>
              <a:t>Words about Poetry</a:t>
            </a:r>
          </a:p>
          <a:p>
            <a:pPr algn="ctr">
              <a:lnSpc>
                <a:spcPct val="50000"/>
              </a:lnSpc>
            </a:pPr>
            <a:endParaRPr lang="en-US" sz="4000" dirty="0">
              <a:latin typeface="Century Gothic"/>
              <a:cs typeface="Century Gothic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0361" y="832160"/>
            <a:ext cx="8423211" cy="4211409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lide12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93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361" y="861358"/>
            <a:ext cx="8423211" cy="2215991"/>
          </a:xfrm>
          <a:prstGeom prst="rect">
            <a:avLst/>
          </a:prstGeom>
          <a:solidFill>
            <a:srgbClr val="258C8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Week #1</a:t>
            </a:r>
            <a:endParaRPr lang="en-US" sz="9600" dirty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0361" y="3077349"/>
            <a:ext cx="8423211" cy="1251625"/>
          </a:xfrm>
          <a:prstGeom prst="rect">
            <a:avLst/>
          </a:prstGeom>
          <a:solidFill>
            <a:srgbClr val="A4DDD4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4000" dirty="0" smtClean="0">
                <a:latin typeface="Century Gothic"/>
                <a:cs typeface="Century Gothic"/>
              </a:rPr>
              <a:t>Words about Poetry</a:t>
            </a:r>
          </a:p>
          <a:p>
            <a:pPr algn="ctr">
              <a:lnSpc>
                <a:spcPct val="50000"/>
              </a:lnSpc>
            </a:pPr>
            <a:endParaRPr lang="en-US" sz="4000" dirty="0" smtClean="0">
              <a:latin typeface="Century Gothic"/>
              <a:cs typeface="Century Gothic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0361" y="875957"/>
            <a:ext cx="8423211" cy="3404481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lide13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55"/>
            <a:ext cx="9144000" cy="68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69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#1 Words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Acrostic</a:t>
            </a:r>
          </a:p>
          <a:p>
            <a:r>
              <a:rPr lang="en-US" dirty="0" smtClean="0"/>
              <a:t>Alliteration</a:t>
            </a:r>
          </a:p>
          <a:p>
            <a:r>
              <a:rPr lang="en-US" dirty="0" smtClean="0"/>
              <a:t>Assonance</a:t>
            </a:r>
          </a:p>
          <a:p>
            <a:r>
              <a:rPr lang="en-US" dirty="0" smtClean="0"/>
              <a:t>Ballad</a:t>
            </a:r>
          </a:p>
          <a:p>
            <a:r>
              <a:rPr lang="en-US" dirty="0" smtClean="0"/>
              <a:t>Blank verse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125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#1 Pretest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DIRECTIONS</a:t>
            </a:r>
            <a:r>
              <a:rPr lang="en-US" dirty="0" smtClean="0"/>
              <a:t>: In your own words, try your best to define each term. </a:t>
            </a:r>
          </a:p>
          <a:p>
            <a:pPr marL="919163" indent="-349250"/>
            <a:r>
              <a:rPr lang="en-US" dirty="0" smtClean="0"/>
              <a:t>Acrostic</a:t>
            </a:r>
          </a:p>
          <a:p>
            <a:pPr marL="919163" indent="-349250"/>
            <a:r>
              <a:rPr lang="en-US" dirty="0" smtClean="0"/>
              <a:t>Alliteration</a:t>
            </a:r>
          </a:p>
          <a:p>
            <a:pPr marL="919163" indent="-349250"/>
            <a:r>
              <a:rPr lang="en-US" dirty="0" smtClean="0"/>
              <a:t>Assonance</a:t>
            </a:r>
          </a:p>
          <a:p>
            <a:pPr marL="919163" indent="-349250"/>
            <a:r>
              <a:rPr lang="en-US" dirty="0" smtClean="0"/>
              <a:t>Ballad </a:t>
            </a:r>
          </a:p>
          <a:p>
            <a:pPr marL="919163" indent="-349250"/>
            <a:r>
              <a:rPr lang="en-US" dirty="0" smtClean="0"/>
              <a:t>Blank verse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104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Acrostic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 algn="ctr">
              <a:lnSpc>
                <a:spcPct val="110000"/>
              </a:lnSpc>
              <a:buNone/>
            </a:pPr>
            <a:r>
              <a:rPr lang="en-US" sz="5400" dirty="0"/>
              <a:t>a poem, word puzzle, or other composition in which certain letters in each line form a word or words</a:t>
            </a: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073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Alliteration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the repetition of the same or similar sounds at the beginning of words</a:t>
            </a: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873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Assonance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 algn="ctr">
              <a:lnSpc>
                <a:spcPct val="120000"/>
              </a:lnSpc>
              <a:buNone/>
            </a:pPr>
            <a:r>
              <a:rPr lang="en-US" sz="5400" dirty="0"/>
              <a:t>in poetry, the repetition of the sound of a vowel or diphthong in </a:t>
            </a:r>
            <a:r>
              <a:rPr lang="en-US" sz="5400" dirty="0" err="1"/>
              <a:t>nonrhyming</a:t>
            </a:r>
            <a:r>
              <a:rPr lang="en-US" sz="5400" dirty="0"/>
              <a:t> stressed syllables near enough to each other for the echo to be discernible</a:t>
            </a:r>
          </a:p>
        </p:txBody>
      </p:sp>
    </p:spTree>
    <p:extLst>
      <p:ext uri="{BB962C8B-B14F-4D97-AF65-F5344CB8AC3E}">
        <p14:creationId xmlns:p14="http://schemas.microsoft.com/office/powerpoint/2010/main" val="3532011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Ballad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a poem or song narrating a story in short stanza</a:t>
            </a:r>
          </a:p>
        </p:txBody>
      </p:sp>
    </p:spTree>
    <p:extLst>
      <p:ext uri="{BB962C8B-B14F-4D97-AF65-F5344CB8AC3E}">
        <p14:creationId xmlns:p14="http://schemas.microsoft.com/office/powerpoint/2010/main" val="2243910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About Academic Vocabulary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Academic vocabulary </a:t>
            </a:r>
            <a:r>
              <a:rPr lang="en-US" dirty="0" smtClean="0"/>
              <a:t>refers to words that you will likely encounter in an academic setting.</a:t>
            </a:r>
          </a:p>
          <a:p>
            <a:endParaRPr lang="en-US" dirty="0" smtClean="0"/>
          </a:p>
          <a:p>
            <a:r>
              <a:rPr lang="en-US" b="1" dirty="0" smtClean="0"/>
              <a:t>Academic vocabulary </a:t>
            </a:r>
            <a:r>
              <a:rPr lang="en-US" dirty="0" smtClean="0"/>
              <a:t>shows up in text books, standardized tests, and in instructions for school assignments.</a:t>
            </a:r>
          </a:p>
          <a:p>
            <a:endParaRPr lang="en-US" dirty="0" smtClean="0"/>
          </a:p>
          <a:p>
            <a:r>
              <a:rPr lang="en-US" dirty="0" smtClean="0"/>
              <a:t>The more </a:t>
            </a:r>
            <a:r>
              <a:rPr lang="en-US" b="1" dirty="0" smtClean="0"/>
              <a:t>academic vocabulary </a:t>
            </a:r>
            <a:r>
              <a:rPr lang="en-US" dirty="0" smtClean="0"/>
              <a:t>you know, the more likely you are to be successful in school!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5808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Blank verse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verse without rhyme, especially that which uses iambic pentameter</a:t>
            </a:r>
          </a:p>
        </p:txBody>
      </p:sp>
    </p:spTree>
    <p:extLst>
      <p:ext uri="{BB962C8B-B14F-4D97-AF65-F5344CB8AC3E}">
        <p14:creationId xmlns:p14="http://schemas.microsoft.com/office/powerpoint/2010/main" val="450590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0361" y="861358"/>
            <a:ext cx="8423211" cy="2215991"/>
          </a:xfrm>
          <a:prstGeom prst="rect">
            <a:avLst/>
          </a:prstGeom>
          <a:solidFill>
            <a:srgbClr val="258C8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Week #2</a:t>
            </a:r>
            <a:endParaRPr lang="en-US" sz="9600" dirty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0361" y="3077349"/>
            <a:ext cx="8423211" cy="1251625"/>
          </a:xfrm>
          <a:prstGeom prst="rect">
            <a:avLst/>
          </a:prstGeom>
          <a:solidFill>
            <a:srgbClr val="A4DDD4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4000" dirty="0" smtClean="0">
                <a:latin typeface="Century Gothic"/>
                <a:cs typeface="Century Gothic"/>
              </a:rPr>
              <a:t>Words about Poetry</a:t>
            </a:r>
          </a:p>
          <a:p>
            <a:pPr algn="ctr">
              <a:lnSpc>
                <a:spcPct val="50000"/>
              </a:lnSpc>
            </a:pPr>
            <a:endParaRPr lang="en-US" sz="4000" dirty="0" smtClean="0">
              <a:latin typeface="Century Gothic"/>
              <a:cs typeface="Century Gothic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0361" y="875957"/>
            <a:ext cx="8423211" cy="3404481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lide21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55"/>
            <a:ext cx="9144000" cy="68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00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#2 Words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Close rhyme</a:t>
            </a:r>
          </a:p>
          <a:p>
            <a:r>
              <a:rPr lang="en-US" dirty="0" smtClean="0"/>
              <a:t>Couplet</a:t>
            </a:r>
          </a:p>
          <a:p>
            <a:r>
              <a:rPr lang="en-US" dirty="0" smtClean="0"/>
              <a:t>Elegy</a:t>
            </a:r>
          </a:p>
          <a:p>
            <a:r>
              <a:rPr lang="en-US" dirty="0" smtClean="0"/>
              <a:t>Epic</a:t>
            </a:r>
          </a:p>
          <a:p>
            <a:r>
              <a:rPr lang="en-US" dirty="0" smtClean="0"/>
              <a:t>Foot</a:t>
            </a:r>
          </a:p>
        </p:txBody>
      </p:sp>
    </p:spTree>
    <p:extLst>
      <p:ext uri="{BB962C8B-B14F-4D97-AF65-F5344CB8AC3E}">
        <p14:creationId xmlns:p14="http://schemas.microsoft.com/office/powerpoint/2010/main" val="654471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#2 Pretest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DIRECTIONS</a:t>
            </a:r>
            <a:r>
              <a:rPr lang="en-US" dirty="0" smtClean="0"/>
              <a:t>: In your own words, try your best to define each term. </a:t>
            </a:r>
          </a:p>
          <a:p>
            <a:pPr marL="919163" indent="-349250"/>
            <a:r>
              <a:rPr lang="en-US" dirty="0" smtClean="0"/>
              <a:t>Close rhyme</a:t>
            </a:r>
          </a:p>
          <a:p>
            <a:pPr marL="919163" indent="-349250"/>
            <a:r>
              <a:rPr lang="en-US" dirty="0" smtClean="0"/>
              <a:t>Couplet</a:t>
            </a:r>
          </a:p>
          <a:p>
            <a:pPr marL="919163" indent="-349250"/>
            <a:r>
              <a:rPr lang="en-US" dirty="0" smtClean="0"/>
              <a:t>Elegy</a:t>
            </a:r>
          </a:p>
          <a:p>
            <a:pPr marL="919163" indent="-349250"/>
            <a:r>
              <a:rPr lang="en-US" dirty="0" smtClean="0"/>
              <a:t>Epic</a:t>
            </a:r>
          </a:p>
          <a:p>
            <a:pPr marL="919163" indent="-349250"/>
            <a:r>
              <a:rPr lang="en-US" dirty="0" smtClean="0"/>
              <a:t>Foot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023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Close rhyme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two rhyming words that are consecutive or very close together in a phrase or line</a:t>
            </a:r>
          </a:p>
        </p:txBody>
      </p:sp>
    </p:spTree>
    <p:extLst>
      <p:ext uri="{BB962C8B-B14F-4D97-AF65-F5344CB8AC3E}">
        <p14:creationId xmlns:p14="http://schemas.microsoft.com/office/powerpoint/2010/main" val="2876251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Couplet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5400" dirty="0"/>
              <a:t>two lines of verse, usually in the same meter and joined by rhyme, that form a unit</a:t>
            </a:r>
          </a:p>
        </p:txBody>
      </p:sp>
    </p:spTree>
    <p:extLst>
      <p:ext uri="{BB962C8B-B14F-4D97-AF65-F5344CB8AC3E}">
        <p14:creationId xmlns:p14="http://schemas.microsoft.com/office/powerpoint/2010/main" val="4095691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Elegy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a poem of serious reflection, typically a lament for the dead</a:t>
            </a:r>
          </a:p>
        </p:txBody>
      </p:sp>
    </p:spTree>
    <p:extLst>
      <p:ext uri="{BB962C8B-B14F-4D97-AF65-F5344CB8AC3E}">
        <p14:creationId xmlns:p14="http://schemas.microsoft.com/office/powerpoint/2010/main" val="1799595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Epic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lvl="0" indent="0" algn="ctr">
              <a:lnSpc>
                <a:spcPct val="110000"/>
              </a:lnSpc>
              <a:buNone/>
            </a:pPr>
            <a:r>
              <a:rPr lang="en-US" sz="5400" dirty="0"/>
              <a:t>a long poem, typically one derived from ancient oral tradition, narrating the deeds and adventures of heroic or legendary figures or the history of a nation</a:t>
            </a:r>
          </a:p>
        </p:txBody>
      </p:sp>
    </p:spTree>
    <p:extLst>
      <p:ext uri="{BB962C8B-B14F-4D97-AF65-F5344CB8AC3E}">
        <p14:creationId xmlns:p14="http://schemas.microsoft.com/office/powerpoint/2010/main" val="1085149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Foot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lnSpc>
                <a:spcPct val="110000"/>
              </a:lnSpc>
              <a:buNone/>
            </a:pPr>
            <a:r>
              <a:rPr lang="en-US" sz="5400" dirty="0"/>
              <a:t>a group of 2 or 3 syllables forming the basic unit of poetic rhythm</a:t>
            </a:r>
          </a:p>
        </p:txBody>
      </p:sp>
    </p:spTree>
    <p:extLst>
      <p:ext uri="{BB962C8B-B14F-4D97-AF65-F5344CB8AC3E}">
        <p14:creationId xmlns:p14="http://schemas.microsoft.com/office/powerpoint/2010/main" val="1333606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0361" y="861358"/>
            <a:ext cx="8423211" cy="2215991"/>
          </a:xfrm>
          <a:prstGeom prst="rect">
            <a:avLst/>
          </a:prstGeom>
          <a:solidFill>
            <a:srgbClr val="258C8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Week #3</a:t>
            </a:r>
            <a:endParaRPr lang="en-US" sz="9600" dirty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0361" y="3077349"/>
            <a:ext cx="8423211" cy="1251625"/>
          </a:xfrm>
          <a:prstGeom prst="rect">
            <a:avLst/>
          </a:prstGeom>
          <a:solidFill>
            <a:srgbClr val="A4DDD4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4000" dirty="0" smtClean="0">
                <a:latin typeface="Century Gothic"/>
                <a:cs typeface="Century Gothic"/>
              </a:rPr>
              <a:t>Words about Research</a:t>
            </a:r>
          </a:p>
          <a:p>
            <a:pPr algn="ctr">
              <a:lnSpc>
                <a:spcPct val="50000"/>
              </a:lnSpc>
            </a:pPr>
            <a:endParaRPr lang="en-US" sz="4000" dirty="0" smtClean="0">
              <a:latin typeface="Century Gothic"/>
              <a:cs typeface="Century Gothic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0361" y="875957"/>
            <a:ext cx="8423211" cy="3404481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lide29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55"/>
            <a:ext cx="9144000" cy="68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209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Focus on Five at a Time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learn 25 new academic vocabulary terms during this unit. </a:t>
            </a:r>
          </a:p>
          <a:p>
            <a:endParaRPr lang="en-US" dirty="0"/>
          </a:p>
          <a:p>
            <a:r>
              <a:rPr lang="en-US" dirty="0" smtClean="0"/>
              <a:t>However, we will only focus on five words at a time.</a:t>
            </a:r>
          </a:p>
          <a:p>
            <a:endParaRPr lang="en-US" dirty="0"/>
          </a:p>
          <a:p>
            <a:r>
              <a:rPr lang="en-US" dirty="0" smtClean="0"/>
              <a:t>Each week we will have five new words to learn.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938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#3 Words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Haiku</a:t>
            </a:r>
          </a:p>
          <a:p>
            <a:r>
              <a:rPr lang="en-US" dirty="0" smtClean="0"/>
              <a:t>Iamb</a:t>
            </a:r>
          </a:p>
          <a:p>
            <a:r>
              <a:rPr lang="en-US" dirty="0" smtClean="0"/>
              <a:t>Internal rhyme</a:t>
            </a:r>
          </a:p>
          <a:p>
            <a:r>
              <a:rPr lang="en-US" dirty="0" smtClean="0"/>
              <a:t>Limerick</a:t>
            </a:r>
          </a:p>
          <a:p>
            <a:r>
              <a:rPr lang="en-US" dirty="0" smtClean="0"/>
              <a:t>Line</a:t>
            </a:r>
          </a:p>
        </p:txBody>
      </p:sp>
    </p:spTree>
    <p:extLst>
      <p:ext uri="{BB962C8B-B14F-4D97-AF65-F5344CB8AC3E}">
        <p14:creationId xmlns:p14="http://schemas.microsoft.com/office/powerpoint/2010/main" val="3388307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#3 Pretest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DIRECTIONS</a:t>
            </a:r>
            <a:r>
              <a:rPr lang="en-US" dirty="0" smtClean="0"/>
              <a:t>: In your own words, try your best to define each term. </a:t>
            </a:r>
          </a:p>
          <a:p>
            <a:pPr marL="919163" indent="-349250"/>
            <a:r>
              <a:rPr lang="en-US" dirty="0" smtClean="0"/>
              <a:t>Haiku</a:t>
            </a:r>
          </a:p>
          <a:p>
            <a:pPr marL="919163" indent="-349250"/>
            <a:r>
              <a:rPr lang="en-US" dirty="0" smtClean="0"/>
              <a:t>Iamb</a:t>
            </a:r>
          </a:p>
          <a:p>
            <a:pPr marL="919163" indent="-349250"/>
            <a:r>
              <a:rPr lang="en-US" dirty="0" smtClean="0"/>
              <a:t>Internal rhyme</a:t>
            </a:r>
          </a:p>
          <a:p>
            <a:pPr marL="919163" indent="-349250"/>
            <a:r>
              <a:rPr lang="en-US" dirty="0" smtClean="0"/>
              <a:t>Limerick</a:t>
            </a:r>
          </a:p>
          <a:p>
            <a:pPr marL="919163" indent="-349250"/>
            <a:r>
              <a:rPr lang="en-US" dirty="0" smtClean="0"/>
              <a:t>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7449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Haiku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lvl="0" indent="0" algn="ctr">
              <a:lnSpc>
                <a:spcPct val="120000"/>
              </a:lnSpc>
              <a:buNone/>
            </a:pPr>
            <a:r>
              <a:rPr lang="en-US" sz="5400" dirty="0"/>
              <a:t>a Japanese poem of seventeen syllables, in three lines of five, seven, and five, traditionally evoking images of the natural world</a:t>
            </a:r>
          </a:p>
        </p:txBody>
      </p:sp>
    </p:spTree>
    <p:extLst>
      <p:ext uri="{BB962C8B-B14F-4D97-AF65-F5344CB8AC3E}">
        <p14:creationId xmlns:p14="http://schemas.microsoft.com/office/powerpoint/2010/main" val="3588205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Iamb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a metrical foot consisting of one short (or unstressed) syllable followed by one long (or stressed) syllable</a:t>
            </a:r>
          </a:p>
        </p:txBody>
      </p:sp>
    </p:spTree>
    <p:extLst>
      <p:ext uri="{BB962C8B-B14F-4D97-AF65-F5344CB8AC3E}">
        <p14:creationId xmlns:p14="http://schemas.microsoft.com/office/powerpoint/2010/main" val="12814888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Internal rhyme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a rhyme involving a word in the middle of a line and another at the end of the line or in the middle of the next</a:t>
            </a:r>
          </a:p>
        </p:txBody>
      </p:sp>
    </p:spTree>
    <p:extLst>
      <p:ext uri="{BB962C8B-B14F-4D97-AF65-F5344CB8AC3E}">
        <p14:creationId xmlns:p14="http://schemas.microsoft.com/office/powerpoint/2010/main" val="3103416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Limerick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a humorous, frequently bawdy, verse of three long and two short lines rhyming </a:t>
            </a:r>
            <a:r>
              <a:rPr lang="en-US" sz="5400" i="1" dirty="0" err="1"/>
              <a:t>aabba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2895400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Line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a basic structural component of a poem</a:t>
            </a:r>
          </a:p>
        </p:txBody>
      </p:sp>
    </p:spTree>
    <p:extLst>
      <p:ext uri="{BB962C8B-B14F-4D97-AF65-F5344CB8AC3E}">
        <p14:creationId xmlns:p14="http://schemas.microsoft.com/office/powerpoint/2010/main" val="12260250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lide37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55"/>
            <a:ext cx="9144000" cy="68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7695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#4 Words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Lyric</a:t>
            </a:r>
          </a:p>
          <a:p>
            <a:r>
              <a:rPr lang="en-US" dirty="0" smtClean="0"/>
              <a:t>Meter</a:t>
            </a:r>
          </a:p>
          <a:p>
            <a:r>
              <a:rPr lang="en-US" dirty="0" smtClean="0"/>
              <a:t>Onomatopoeia</a:t>
            </a:r>
          </a:p>
          <a:p>
            <a:r>
              <a:rPr lang="en-US" dirty="0" smtClean="0"/>
              <a:t>Poem</a:t>
            </a:r>
          </a:p>
          <a:p>
            <a:r>
              <a:rPr lang="en-US" dirty="0" smtClean="0"/>
              <a:t>Refrain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492572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#4 Pretest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DIRECTIONS</a:t>
            </a:r>
            <a:r>
              <a:rPr lang="en-US" dirty="0" smtClean="0"/>
              <a:t>: In your own words, try your best to define each term. </a:t>
            </a:r>
          </a:p>
          <a:p>
            <a:pPr marL="919163" indent="-349250"/>
            <a:r>
              <a:rPr lang="en-US" dirty="0" smtClean="0"/>
              <a:t>Lyric</a:t>
            </a:r>
          </a:p>
          <a:p>
            <a:pPr marL="919163" indent="-349250"/>
            <a:r>
              <a:rPr lang="en-US" dirty="0" smtClean="0"/>
              <a:t>Meter</a:t>
            </a:r>
          </a:p>
          <a:p>
            <a:pPr marL="919163" indent="-349250"/>
            <a:r>
              <a:rPr lang="en-US" dirty="0" smtClean="0"/>
              <a:t>Onomatopoeia</a:t>
            </a:r>
          </a:p>
          <a:p>
            <a:pPr marL="919163" indent="-349250"/>
            <a:r>
              <a:rPr lang="en-US" dirty="0" smtClean="0"/>
              <a:t>Poem</a:t>
            </a:r>
          </a:p>
          <a:p>
            <a:pPr marL="919163" indent="-349250"/>
            <a:r>
              <a:rPr lang="en-US" dirty="0" smtClean="0"/>
              <a:t>Poet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81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Our Week in Academic Vocabulary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Monday</a:t>
            </a:r>
            <a:r>
              <a:rPr lang="en-US" dirty="0"/>
              <a:t>:</a:t>
            </a:r>
            <a:r>
              <a:rPr lang="en-US" dirty="0" smtClean="0"/>
              <a:t> Introduce the words.</a:t>
            </a:r>
          </a:p>
          <a:p>
            <a:r>
              <a:rPr lang="en-US" b="1" dirty="0" smtClean="0"/>
              <a:t>Tuesday</a:t>
            </a:r>
            <a:r>
              <a:rPr lang="en-US" dirty="0"/>
              <a:t>:</a:t>
            </a:r>
            <a:r>
              <a:rPr lang="en-US" dirty="0" smtClean="0"/>
              <a:t> Draw it out. </a:t>
            </a:r>
          </a:p>
          <a:p>
            <a:r>
              <a:rPr lang="en-US" b="1" dirty="0" smtClean="0"/>
              <a:t>Wednesday</a:t>
            </a:r>
            <a:r>
              <a:rPr lang="en-US" dirty="0"/>
              <a:t>:</a:t>
            </a:r>
            <a:r>
              <a:rPr lang="en-US" dirty="0" smtClean="0"/>
              <a:t> Word Web Wednesday! </a:t>
            </a:r>
          </a:p>
          <a:p>
            <a:r>
              <a:rPr lang="en-US" b="1" dirty="0" smtClean="0"/>
              <a:t>Thursday</a:t>
            </a:r>
            <a:r>
              <a:rPr lang="en-US" dirty="0"/>
              <a:t>:</a:t>
            </a:r>
            <a:r>
              <a:rPr lang="en-US" dirty="0" smtClean="0"/>
              <a:t> Reflect about the words.</a:t>
            </a:r>
          </a:p>
          <a:p>
            <a:r>
              <a:rPr lang="en-US" b="1" dirty="0" smtClean="0"/>
              <a:t>Friday</a:t>
            </a:r>
            <a:r>
              <a:rPr lang="en-US" dirty="0"/>
              <a:t>:</a:t>
            </a:r>
            <a:r>
              <a:rPr lang="en-US" dirty="0" smtClean="0"/>
              <a:t> Quiz time!</a:t>
            </a:r>
          </a:p>
          <a:p>
            <a:r>
              <a:rPr lang="en-US" b="1" dirty="0" smtClean="0"/>
              <a:t>End of the unit</a:t>
            </a:r>
            <a:r>
              <a:rPr lang="en-US" dirty="0" smtClean="0"/>
              <a:t>: We will review </a:t>
            </a:r>
            <a:r>
              <a:rPr lang="en-US" b="1" dirty="0" smtClean="0"/>
              <a:t>ALL 25 </a:t>
            </a:r>
            <a:r>
              <a:rPr lang="en-US" dirty="0" smtClean="0"/>
              <a:t>of the academic words you’ve learned.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736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Lyric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expressing the writer's emotions, usually briefly and in stanzas or recognized forms</a:t>
            </a:r>
          </a:p>
        </p:txBody>
      </p:sp>
    </p:spTree>
    <p:extLst>
      <p:ext uri="{BB962C8B-B14F-4D97-AF65-F5344CB8AC3E}">
        <p14:creationId xmlns:p14="http://schemas.microsoft.com/office/powerpoint/2010/main" val="17585612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Meter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ctr">
              <a:lnSpc>
                <a:spcPct val="110000"/>
              </a:lnSpc>
              <a:buNone/>
            </a:pPr>
            <a:r>
              <a:rPr lang="en-US" sz="5400" dirty="0"/>
              <a:t>the regular pattern of stressed and unstressed syllables that make up a line of poetry and gives rhythm and regularity to </a:t>
            </a:r>
            <a:r>
              <a:rPr lang="en-US" sz="5400" dirty="0" smtClean="0"/>
              <a:t>poetry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659380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Onomatopoeia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lnSpc>
                <a:spcPct val="110000"/>
              </a:lnSpc>
              <a:buNone/>
            </a:pPr>
            <a:r>
              <a:rPr lang="en-US" sz="5400" dirty="0"/>
              <a:t>the formation of a word from a sound associated with what is named</a:t>
            </a:r>
          </a:p>
        </p:txBody>
      </p:sp>
    </p:spTree>
    <p:extLst>
      <p:ext uri="{BB962C8B-B14F-4D97-AF65-F5344CB8AC3E}">
        <p14:creationId xmlns:p14="http://schemas.microsoft.com/office/powerpoint/2010/main" val="30103648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Poem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 algn="ctr">
              <a:lnSpc>
                <a:spcPct val="110000"/>
              </a:lnSpc>
              <a:buNone/>
            </a:pPr>
            <a:r>
              <a:rPr lang="en-US" sz="5400" dirty="0"/>
              <a:t>a piece of writing that partakes in the nature of both speech and song that is nearly always rhythmical, usually metaphorical, and may contain elements as meter, rhyme, and stanzas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6072661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Poet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a person who writes poems</a:t>
            </a:r>
          </a:p>
        </p:txBody>
      </p:sp>
    </p:spTree>
    <p:extLst>
      <p:ext uri="{BB962C8B-B14F-4D97-AF65-F5344CB8AC3E}">
        <p14:creationId xmlns:p14="http://schemas.microsoft.com/office/powerpoint/2010/main" val="24626395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45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55"/>
            <a:ext cx="9144000" cy="68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3468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#5 Words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Refrain</a:t>
            </a:r>
          </a:p>
          <a:p>
            <a:r>
              <a:rPr lang="en-US" dirty="0" smtClean="0"/>
              <a:t>Repetition</a:t>
            </a:r>
          </a:p>
          <a:p>
            <a:r>
              <a:rPr lang="en-US" dirty="0" smtClean="0"/>
              <a:t>Rhyme</a:t>
            </a:r>
          </a:p>
          <a:p>
            <a:r>
              <a:rPr lang="en-US" dirty="0" smtClean="0"/>
              <a:t>Stanza</a:t>
            </a:r>
          </a:p>
          <a:p>
            <a:r>
              <a:rPr lang="en-US" dirty="0" smtClean="0"/>
              <a:t>Verse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188929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#5 Pretest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DIRECTIONS</a:t>
            </a:r>
            <a:r>
              <a:rPr lang="en-US" dirty="0" smtClean="0"/>
              <a:t>: In your own words, try your best to define each term. </a:t>
            </a:r>
          </a:p>
          <a:p>
            <a:pPr marL="919163" indent="-349250"/>
            <a:r>
              <a:rPr lang="en-US" dirty="0" smtClean="0"/>
              <a:t>Refrain</a:t>
            </a:r>
          </a:p>
          <a:p>
            <a:pPr marL="919163" indent="-349250"/>
            <a:r>
              <a:rPr lang="en-US" dirty="0" smtClean="0"/>
              <a:t>Repetition</a:t>
            </a:r>
          </a:p>
          <a:p>
            <a:pPr marL="919163" indent="-349250"/>
            <a:r>
              <a:rPr lang="en-US" dirty="0" smtClean="0"/>
              <a:t>Rhyme</a:t>
            </a:r>
          </a:p>
          <a:p>
            <a:pPr marL="919163" indent="-349250"/>
            <a:r>
              <a:rPr lang="en-US" dirty="0" smtClean="0"/>
              <a:t>Stanza</a:t>
            </a:r>
          </a:p>
          <a:p>
            <a:pPr marL="919163" indent="-349250"/>
            <a:r>
              <a:rPr lang="en-US" dirty="0" smtClean="0"/>
              <a:t>Verse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2554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Refrain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a phrase or verse recurring at intervals in a song or poem, especially at the end of each stanza; chorus</a:t>
            </a:r>
          </a:p>
        </p:txBody>
      </p:sp>
    </p:spTree>
    <p:extLst>
      <p:ext uri="{BB962C8B-B14F-4D97-AF65-F5344CB8AC3E}">
        <p14:creationId xmlns:p14="http://schemas.microsoft.com/office/powerpoint/2010/main" val="16092865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Repetition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a literary device that repeats the same words or phrases a few times to make an idea clearer</a:t>
            </a:r>
          </a:p>
        </p:txBody>
      </p:sp>
    </p:spTree>
    <p:extLst>
      <p:ext uri="{BB962C8B-B14F-4D97-AF65-F5344CB8AC3E}">
        <p14:creationId xmlns:p14="http://schemas.microsoft.com/office/powerpoint/2010/main" val="2121755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Monday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Mondays, we will take a quick pretest on five new vocabulary words. </a:t>
            </a:r>
          </a:p>
          <a:p>
            <a:r>
              <a:rPr lang="en-US" dirty="0" smtClean="0"/>
              <a:t>Then, we will go over each word. </a:t>
            </a:r>
            <a:endParaRPr lang="en-US" dirty="0"/>
          </a:p>
          <a:p>
            <a:r>
              <a:rPr lang="en-US" dirty="0" smtClean="0"/>
              <a:t>You’ll write the words and their definitions on your weekly handout.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7395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Rhyme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5400" dirty="0"/>
              <a:t>correspondence of sound between words or the endings of words, especially when these are used at the ends of lines of poetry</a:t>
            </a:r>
          </a:p>
        </p:txBody>
      </p:sp>
    </p:spTree>
    <p:extLst>
      <p:ext uri="{BB962C8B-B14F-4D97-AF65-F5344CB8AC3E}">
        <p14:creationId xmlns:p14="http://schemas.microsoft.com/office/powerpoint/2010/main" val="1883521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Stanza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a group of lines forming the basic recurring metrical unit in a poem; a verse</a:t>
            </a:r>
          </a:p>
        </p:txBody>
      </p:sp>
    </p:spTree>
    <p:extLst>
      <p:ext uri="{BB962C8B-B14F-4D97-AF65-F5344CB8AC3E}">
        <p14:creationId xmlns:p14="http://schemas.microsoft.com/office/powerpoint/2010/main" val="17681911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Verse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writing arranged with a metrical rhythm, typically having a rhyme</a:t>
            </a:r>
          </a:p>
        </p:txBody>
      </p:sp>
    </p:spTree>
    <p:extLst>
      <p:ext uri="{BB962C8B-B14F-4D97-AF65-F5344CB8AC3E}">
        <p14:creationId xmlns:p14="http://schemas.microsoft.com/office/powerpoint/2010/main" val="2721605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Tuesday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Tuesdays, we will take a few minutes to review the words. </a:t>
            </a:r>
          </a:p>
          <a:p>
            <a:r>
              <a:rPr lang="en-US" dirty="0" smtClean="0"/>
              <a:t>During this time, you’ll draw a quick visual representation for each word. </a:t>
            </a:r>
            <a:endParaRPr lang="en-US" dirty="0"/>
          </a:p>
          <a:p>
            <a:r>
              <a:rPr lang="en-US" dirty="0" smtClean="0"/>
              <a:t>The drawings do not need to be perfect. Anything that helps you associate the word to the definition will help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198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Wednesday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On Wednesdays, we will take a few minutes to review the words. </a:t>
            </a:r>
          </a:p>
          <a:p>
            <a:r>
              <a:rPr lang="en-US" dirty="0" smtClean="0"/>
              <a:t>During this time, you’ll create a word web for each word. </a:t>
            </a:r>
            <a:endParaRPr lang="en-US" dirty="0"/>
          </a:p>
          <a:p>
            <a:r>
              <a:rPr lang="en-US" dirty="0" smtClean="0"/>
              <a:t>A word web is a graphic representation containing words. You’ll write words that have similar meanings and words that are associated with the vocabulary term on your paper.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819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3933" y="642367"/>
            <a:ext cx="7970663" cy="5547717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0E468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83932" y="642367"/>
            <a:ext cx="7970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Lemon/Milk"/>
                <a:cs typeface="Lemon/Milk"/>
              </a:rPr>
              <a:t>Word Web Example</a:t>
            </a:r>
            <a:endParaRPr lang="en-US" sz="3600" dirty="0">
              <a:latin typeface="Lemon/Milk"/>
              <a:cs typeface="Lemon/Mil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78785" y="3092366"/>
            <a:ext cx="38685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Lemon/Milk light"/>
                <a:cs typeface="Lemon/Milk light"/>
              </a:rPr>
              <a:t>vocabulary</a:t>
            </a:r>
            <a:endParaRPr lang="en-US" sz="4400" dirty="0">
              <a:latin typeface="Lemon/Milk light"/>
              <a:cs typeface="Lemon/Milk light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5985296" y="2511072"/>
            <a:ext cx="583932" cy="3868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408716" y="3992004"/>
            <a:ext cx="583932" cy="3868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985296" y="4144404"/>
            <a:ext cx="583932" cy="43887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2167845" y="2562169"/>
            <a:ext cx="510939" cy="50099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277262" y="4803155"/>
            <a:ext cx="129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entury Gothic"/>
                <a:cs typeface="Century Gothic"/>
              </a:rPr>
              <a:t>words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93401" y="4459180"/>
            <a:ext cx="129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entury Gothic"/>
                <a:cs typeface="Century Gothic"/>
              </a:rPr>
              <a:t>terms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77262" y="2123300"/>
            <a:ext cx="129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entury Gothic"/>
                <a:cs typeface="Century Gothic"/>
              </a:rPr>
              <a:t>list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79538" y="2119459"/>
            <a:ext cx="129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entury Gothic"/>
                <a:cs typeface="Century Gothic"/>
              </a:rPr>
              <a:t>language</a:t>
            </a:r>
            <a:endParaRPr lang="en-U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41252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Thursday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On Thursdays, we will take a few minutes to review the words. </a:t>
            </a:r>
          </a:p>
          <a:p>
            <a:r>
              <a:rPr lang="en-US" dirty="0" smtClean="0"/>
              <a:t>During this time, you’ll look over all of the work from the week and write a brief reflection about what you learned. </a:t>
            </a:r>
            <a:endParaRPr lang="en-US" dirty="0"/>
          </a:p>
          <a:p>
            <a:r>
              <a:rPr lang="en-US" dirty="0" smtClean="0"/>
              <a:t>Your reflection should be at least three sentences long and contain some of the vocabulary words.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508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2261</TotalTime>
  <Words>1155</Words>
  <Application>Microsoft Macintosh PowerPoint</Application>
  <PresentationFormat>On-screen Show (4:3)</PresentationFormat>
  <Paragraphs>178</Paragraphs>
  <Slides>52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PowerPoint Presentation</vt:lpstr>
      <vt:lpstr>About Academic Vocabulary</vt:lpstr>
      <vt:lpstr>Focus on Five at a Time</vt:lpstr>
      <vt:lpstr>Our Week in Academic Vocabulary</vt:lpstr>
      <vt:lpstr>Monday</vt:lpstr>
      <vt:lpstr>Tuesday</vt:lpstr>
      <vt:lpstr>Wednesday</vt:lpstr>
      <vt:lpstr>PowerPoint Presentation</vt:lpstr>
      <vt:lpstr>Thursday</vt:lpstr>
      <vt:lpstr>Reflect/Journal</vt:lpstr>
      <vt:lpstr>Friday</vt:lpstr>
      <vt:lpstr>PowerPoint Presentation</vt:lpstr>
      <vt:lpstr>PowerPoint Presentation</vt:lpstr>
      <vt:lpstr>Week #1 Words</vt:lpstr>
      <vt:lpstr>Week #1 Pretest</vt:lpstr>
      <vt:lpstr>Acrostic</vt:lpstr>
      <vt:lpstr>Alliteration</vt:lpstr>
      <vt:lpstr>Assonance</vt:lpstr>
      <vt:lpstr>Ballad</vt:lpstr>
      <vt:lpstr>Blank verse</vt:lpstr>
      <vt:lpstr>PowerPoint Presentation</vt:lpstr>
      <vt:lpstr>Week #2 Words</vt:lpstr>
      <vt:lpstr>Week #2 Pretest</vt:lpstr>
      <vt:lpstr>Close rhyme</vt:lpstr>
      <vt:lpstr>Couplet</vt:lpstr>
      <vt:lpstr>Elegy</vt:lpstr>
      <vt:lpstr>Epic</vt:lpstr>
      <vt:lpstr>Foot</vt:lpstr>
      <vt:lpstr>PowerPoint Presentation</vt:lpstr>
      <vt:lpstr>Week #3 Words</vt:lpstr>
      <vt:lpstr>Week #3 Pretest</vt:lpstr>
      <vt:lpstr>Haiku</vt:lpstr>
      <vt:lpstr>Iamb</vt:lpstr>
      <vt:lpstr>Internal rhyme</vt:lpstr>
      <vt:lpstr>Limerick</vt:lpstr>
      <vt:lpstr>Line</vt:lpstr>
      <vt:lpstr>PowerPoint Presentation</vt:lpstr>
      <vt:lpstr>Week #4 Words</vt:lpstr>
      <vt:lpstr>Week #4 Pretest</vt:lpstr>
      <vt:lpstr>Lyric</vt:lpstr>
      <vt:lpstr>Meter</vt:lpstr>
      <vt:lpstr>Onomatopoeia</vt:lpstr>
      <vt:lpstr>Poem</vt:lpstr>
      <vt:lpstr>Poet</vt:lpstr>
      <vt:lpstr>PowerPoint Presentation</vt:lpstr>
      <vt:lpstr>Week #5 Words</vt:lpstr>
      <vt:lpstr>Week #5 Pretest</vt:lpstr>
      <vt:lpstr>Refrain</vt:lpstr>
      <vt:lpstr>Repetition</vt:lpstr>
      <vt:lpstr>Rhyme</vt:lpstr>
      <vt:lpstr>Stanza</vt:lpstr>
      <vt:lpstr>Verse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Christina Schneider</dc:creator>
  <cp:lastModifiedBy>Christina Schneider</cp:lastModifiedBy>
  <cp:revision>38</cp:revision>
  <dcterms:created xsi:type="dcterms:W3CDTF">2020-08-22T21:23:51Z</dcterms:created>
  <dcterms:modified xsi:type="dcterms:W3CDTF">2020-09-06T22:21:05Z</dcterms:modified>
</cp:coreProperties>
</file>